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7" r:id="rId4"/>
    <p:sldId id="276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60" r:id="rId13"/>
    <p:sldId id="262" r:id="rId14"/>
    <p:sldId id="268" r:id="rId15"/>
    <p:sldId id="259" r:id="rId16"/>
    <p:sldId id="269" r:id="rId17"/>
    <p:sldId id="270" r:id="rId18"/>
    <p:sldId id="273" r:id="rId19"/>
    <p:sldId id="272" r:id="rId20"/>
    <p:sldId id="274" r:id="rId21"/>
    <p:sldId id="271" r:id="rId22"/>
    <p:sldId id="275" r:id="rId23"/>
    <p:sldId id="267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files\kvikulova\Desktop\&#1050;&#1086;&#1088;&#1086;&#1095;&#1082;&#1080;&#1085;\&#1061;&#1054;&#1059;&#1052;%20&#1050;&#1056;&#1045;&#1044;&#1048;&#1058;%20&#1060;&#1054;&#1058;&#1054;\&#1054;&#1090;&#1095;&#1077;&#1090;%20POSm%20(173%20&#1086;&#1090;&#1076;&#1077;&#1083;&#1077;&#1085;&#1080;&#1103;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files\kvikulova\Desktop\&#1050;&#1086;&#1088;&#1086;&#1095;&#1082;&#1080;&#1085;\&#1061;&#1054;&#1059;&#1052;%20&#1050;&#1056;&#1045;&#1044;&#1048;&#1058;%20&#1060;&#1054;&#1058;&#1054;\&#1054;&#1090;&#1095;&#1077;&#1090;%20POSm%20(173%20&#1086;&#1090;&#1076;&#1077;&#1083;&#1077;&#1085;&#1080;&#1103;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files\kvikulova\Desktop\&#1050;&#1086;&#1088;&#1086;&#1095;&#1082;&#1080;&#1085;\&#1061;&#1054;&#1059;&#1052;%20&#1050;&#1056;&#1045;&#1044;&#1048;&#1058;%20&#1060;&#1054;&#1058;&#1054;\&#1054;&#1090;&#1095;&#1077;&#1090;%20POSm%20(173%20&#1086;&#1090;&#1076;&#1077;&#1083;&#1077;&#1085;&#1080;&#1103;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files\kvikulova\Desktop\&#1050;&#1086;&#1088;&#1086;&#1095;&#1082;&#1080;&#1085;\&#1061;&#1054;&#1059;&#1052;%20&#1050;&#1056;&#1045;&#1044;&#1048;&#1058;%20&#1060;&#1054;&#1058;&#1054;\&#1054;&#1090;&#1095;&#1077;&#1090;%20POSm%20(173%20&#1086;&#1090;&#1076;&#1077;&#1083;&#1077;&#1085;&#1080;&#1103;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files\kvikulova\Desktop\&#1050;&#1086;&#1088;&#1086;&#1095;&#1082;&#1080;&#1085;\&#1061;&#1054;&#1059;&#1052;%20&#1050;&#1056;&#1045;&#1044;&#1048;&#1058;%20&#1060;&#1054;&#1058;&#1054;\&#1054;&#1090;&#1095;&#1077;&#1090;%20POSm%20(173%20&#1086;&#1090;&#1076;&#1077;&#1083;&#1077;&#1085;&#1080;&#1103;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files\kvikulova\Desktop\&#1050;&#1086;&#1088;&#1086;&#1095;&#1082;&#1080;&#1085;\&#1061;&#1054;&#1059;&#1052;%20&#1050;&#1056;&#1045;&#1044;&#1048;&#1058;%20&#1060;&#1054;&#1058;&#1054;\&#1054;&#1090;&#1095;&#1077;&#1090;%20POSm%20(173%20&#1086;&#1090;&#1076;&#1077;&#1083;&#1077;&#1085;&#1080;&#1103;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files\kvikulova\Desktop\&#1050;&#1086;&#1088;&#1086;&#1095;&#1082;&#1080;&#1085;\&#1061;&#1054;&#1059;&#1052;%20&#1050;&#1056;&#1045;&#1044;&#1048;&#1058;%20&#1060;&#1054;&#1058;&#1054;\&#1054;&#1090;&#1095;&#1077;&#1090;%20POSm%20(173%20&#1086;&#1090;&#1076;&#1077;&#1083;&#1077;&#1085;&#1080;&#1103;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files\kvikulova\Desktop\&#1050;&#1086;&#1088;&#1086;&#1095;&#1082;&#1080;&#1085;\&#1061;&#1054;&#1059;&#1052;%20&#1050;&#1056;&#1045;&#1044;&#1048;&#1058;%20&#1060;&#1054;&#1058;&#1054;\&#1054;&#1090;&#1095;&#1077;&#1090;%20POSm%20(173%20&#1086;&#1090;&#1076;&#1077;&#1083;&#1077;&#1085;&#1080;&#1103;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files\kvikulova\Desktop\&#1050;&#1086;&#1088;&#1086;&#1095;&#1082;&#1080;&#1085;\&#1061;&#1054;&#1059;&#1052;%20&#1050;&#1056;&#1045;&#1044;&#1048;&#1058;%20&#1060;&#1054;&#1058;&#1054;\&#1054;&#1090;&#1095;&#1077;&#1090;%20POSm%20(173%20&#1086;&#1090;&#1076;&#1077;&#1083;&#1077;&#1085;&#1080;&#1103;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files\kvikulova\Desktop\&#1050;&#1086;&#1088;&#1086;&#1095;&#1082;&#1080;&#1085;\&#1061;&#1054;&#1059;&#1052;%20&#1050;&#1056;&#1045;&#1044;&#1048;&#1058;%20&#1060;&#1054;&#1058;&#1054;\&#1054;&#1090;&#1095;&#1077;&#1090;%20POSm%20(173%20&#1086;&#1090;&#1076;&#1077;&#1083;&#1077;&#1085;&#1080;&#1103;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'по областям'!$K$1</c:f>
              <c:strCache>
                <c:ptCount val="1"/>
                <c:pt idx="0">
                  <c:v>Все ок! (%)</c:v>
                </c:pt>
              </c:strCache>
            </c:strRef>
          </c:tx>
          <c:cat>
            <c:strRef>
              <c:f>'по областям'!$A$2:$A$10</c:f>
              <c:strCache>
                <c:ptCount val="9"/>
                <c:pt idx="1">
                  <c:v>Краснодарский край</c:v>
                </c:pt>
                <c:pt idx="2">
                  <c:v>Красноярский край</c:v>
                </c:pt>
                <c:pt idx="3">
                  <c:v>Новосибирская область</c:v>
                </c:pt>
                <c:pt idx="4">
                  <c:v>Омская область</c:v>
                </c:pt>
                <c:pt idx="5">
                  <c:v>Ростовская область</c:v>
                </c:pt>
                <c:pt idx="6">
                  <c:v>Самарская область</c:v>
                </c:pt>
                <c:pt idx="7">
                  <c:v>Свердловская область</c:v>
                </c:pt>
                <c:pt idx="8">
                  <c:v>Челябинская область</c:v>
                </c:pt>
              </c:strCache>
            </c:strRef>
          </c:cat>
          <c:val>
            <c:numRef>
              <c:f>'по областям'!$K$2:$K$10</c:f>
              <c:numCache>
                <c:formatCode>0%</c:formatCode>
                <c:ptCount val="9"/>
                <c:pt idx="1">
                  <c:v>0.85185185185185186</c:v>
                </c:pt>
                <c:pt idx="2">
                  <c:v>0.6428571428571429</c:v>
                </c:pt>
                <c:pt idx="3">
                  <c:v>0.45454545454545453</c:v>
                </c:pt>
                <c:pt idx="4">
                  <c:v>0.69565217391304346</c:v>
                </c:pt>
                <c:pt idx="5">
                  <c:v>0.78947368421052633</c:v>
                </c:pt>
                <c:pt idx="6">
                  <c:v>1</c:v>
                </c:pt>
                <c:pt idx="7">
                  <c:v>0.68421052631578949</c:v>
                </c:pt>
                <c:pt idx="8">
                  <c:v>0.94444444444444442</c:v>
                </c:pt>
              </c:numCache>
            </c:numRef>
          </c:val>
        </c:ser>
        <c:ser>
          <c:idx val="1"/>
          <c:order val="1"/>
          <c:tx>
            <c:strRef>
              <c:f>'по областям'!$L$1</c:f>
              <c:strCache>
                <c:ptCount val="1"/>
                <c:pt idx="0">
                  <c:v>Отсутствуют только листовки</c:v>
                </c:pt>
              </c:strCache>
            </c:strRef>
          </c:tx>
          <c:cat>
            <c:strRef>
              <c:f>'по областям'!$A$2:$A$10</c:f>
              <c:strCache>
                <c:ptCount val="9"/>
                <c:pt idx="1">
                  <c:v>Краснодарский край</c:v>
                </c:pt>
                <c:pt idx="2">
                  <c:v>Красноярский край</c:v>
                </c:pt>
                <c:pt idx="3">
                  <c:v>Новосибирская область</c:v>
                </c:pt>
                <c:pt idx="4">
                  <c:v>Омская область</c:v>
                </c:pt>
                <c:pt idx="5">
                  <c:v>Ростовская область</c:v>
                </c:pt>
                <c:pt idx="6">
                  <c:v>Самарская область</c:v>
                </c:pt>
                <c:pt idx="7">
                  <c:v>Свердловская область</c:v>
                </c:pt>
                <c:pt idx="8">
                  <c:v>Челябинская область</c:v>
                </c:pt>
              </c:strCache>
            </c:strRef>
          </c:cat>
          <c:val>
            <c:numRef>
              <c:f>'по областям'!$L$2:$L$10</c:f>
              <c:numCache>
                <c:formatCode>0%</c:formatCode>
                <c:ptCount val="9"/>
                <c:pt idx="1">
                  <c:v>7.407407407407407E-2</c:v>
                </c:pt>
                <c:pt idx="2">
                  <c:v>0.2857142857142857</c:v>
                </c:pt>
                <c:pt idx="3">
                  <c:v>0</c:v>
                </c:pt>
                <c:pt idx="4">
                  <c:v>0</c:v>
                </c:pt>
                <c:pt idx="5">
                  <c:v>0.10526315789473684</c:v>
                </c:pt>
                <c:pt idx="6">
                  <c:v>0</c:v>
                </c:pt>
                <c:pt idx="7">
                  <c:v>0.15789473684210525</c:v>
                </c:pt>
                <c:pt idx="8">
                  <c:v>2.7777777777777776E-2</c:v>
                </c:pt>
              </c:numCache>
            </c:numRef>
          </c:val>
        </c:ser>
        <c:ser>
          <c:idx val="2"/>
          <c:order val="2"/>
          <c:tx>
            <c:strRef>
              <c:f>'по областям'!$M$1</c:f>
              <c:strCache>
                <c:ptCount val="1"/>
                <c:pt idx="0">
                  <c:v>Отсутствуют только плакаты</c:v>
                </c:pt>
              </c:strCache>
            </c:strRef>
          </c:tx>
          <c:cat>
            <c:strRef>
              <c:f>'по областям'!$A$2:$A$10</c:f>
              <c:strCache>
                <c:ptCount val="9"/>
                <c:pt idx="1">
                  <c:v>Краснодарский край</c:v>
                </c:pt>
                <c:pt idx="2">
                  <c:v>Красноярский край</c:v>
                </c:pt>
                <c:pt idx="3">
                  <c:v>Новосибирская область</c:v>
                </c:pt>
                <c:pt idx="4">
                  <c:v>Омская область</c:v>
                </c:pt>
                <c:pt idx="5">
                  <c:v>Ростовская область</c:v>
                </c:pt>
                <c:pt idx="6">
                  <c:v>Самарская область</c:v>
                </c:pt>
                <c:pt idx="7">
                  <c:v>Свердловская область</c:v>
                </c:pt>
                <c:pt idx="8">
                  <c:v>Челябинская область</c:v>
                </c:pt>
              </c:strCache>
            </c:strRef>
          </c:cat>
          <c:val>
            <c:numRef>
              <c:f>'по областям'!$M$2:$M$10</c:f>
              <c:numCache>
                <c:formatCode>0%</c:formatCode>
                <c:ptCount val="9"/>
                <c:pt idx="1">
                  <c:v>0</c:v>
                </c:pt>
                <c:pt idx="2">
                  <c:v>0</c:v>
                </c:pt>
                <c:pt idx="3">
                  <c:v>0.13636363636363635</c:v>
                </c:pt>
                <c:pt idx="4">
                  <c:v>8.6956521739130432E-2</c:v>
                </c:pt>
                <c:pt idx="5">
                  <c:v>0</c:v>
                </c:pt>
                <c:pt idx="6">
                  <c:v>0</c:v>
                </c:pt>
                <c:pt idx="7">
                  <c:v>0.10526315789473684</c:v>
                </c:pt>
                <c:pt idx="8">
                  <c:v>2.7777777777777776E-2</c:v>
                </c:pt>
              </c:numCache>
            </c:numRef>
          </c:val>
        </c:ser>
        <c:ser>
          <c:idx val="3"/>
          <c:order val="3"/>
          <c:tx>
            <c:strRef>
              <c:f>'по областям'!$N$1</c:f>
              <c:strCache>
                <c:ptCount val="1"/>
                <c:pt idx="0">
                  <c:v>Отсутствует плакат и листовка</c:v>
                </c:pt>
              </c:strCache>
            </c:strRef>
          </c:tx>
          <c:cat>
            <c:strRef>
              <c:f>'по областям'!$A$2:$A$10</c:f>
              <c:strCache>
                <c:ptCount val="9"/>
                <c:pt idx="1">
                  <c:v>Краснодарский край</c:v>
                </c:pt>
                <c:pt idx="2">
                  <c:v>Красноярский край</c:v>
                </c:pt>
                <c:pt idx="3">
                  <c:v>Новосибирская область</c:v>
                </c:pt>
                <c:pt idx="4">
                  <c:v>Омская область</c:v>
                </c:pt>
                <c:pt idx="5">
                  <c:v>Ростовская область</c:v>
                </c:pt>
                <c:pt idx="6">
                  <c:v>Самарская область</c:v>
                </c:pt>
                <c:pt idx="7">
                  <c:v>Свердловская область</c:v>
                </c:pt>
                <c:pt idx="8">
                  <c:v>Челябинская область</c:v>
                </c:pt>
              </c:strCache>
            </c:strRef>
          </c:cat>
          <c:val>
            <c:numRef>
              <c:f>'по областям'!$N$2:$N$10</c:f>
              <c:numCache>
                <c:formatCode>0,00%</c:formatCode>
                <c:ptCount val="9"/>
                <c:pt idx="1">
                  <c:v>0</c:v>
                </c:pt>
                <c:pt idx="2">
                  <c:v>0</c:v>
                </c:pt>
                <c:pt idx="3">
                  <c:v>4.5454545454545456E-2</c:v>
                </c:pt>
                <c:pt idx="4">
                  <c:v>0.13043478260869565</c:v>
                </c:pt>
                <c:pt idx="5">
                  <c:v>5.2631578947368418E-2</c:v>
                </c:pt>
                <c:pt idx="6">
                  <c:v>0</c:v>
                </c:pt>
                <c:pt idx="7">
                  <c:v>5.2631578947368418E-2</c:v>
                </c:pt>
                <c:pt idx="8">
                  <c:v>0</c:v>
                </c:pt>
              </c:numCache>
            </c:numRef>
          </c:val>
        </c:ser>
        <c:shape val="box"/>
        <c:axId val="79691776"/>
        <c:axId val="79693312"/>
        <c:axId val="0"/>
      </c:bar3DChart>
      <c:catAx>
        <c:axId val="79691776"/>
        <c:scaling>
          <c:orientation val="minMax"/>
        </c:scaling>
        <c:axPos val="b"/>
        <c:tickLblPos val="nextTo"/>
        <c:crossAx val="79693312"/>
        <c:crosses val="autoZero"/>
        <c:auto val="1"/>
        <c:lblAlgn val="ctr"/>
        <c:lblOffset val="100"/>
      </c:catAx>
      <c:valAx>
        <c:axId val="79693312"/>
        <c:scaling>
          <c:orientation val="minMax"/>
        </c:scaling>
        <c:axPos val="l"/>
        <c:majorGridlines/>
        <c:numFmt formatCode="Основной" sourceLinked="1"/>
        <c:tickLblPos val="nextTo"/>
        <c:crossAx val="7969177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'По крупным городам'!$K$1</c:f>
              <c:strCache>
                <c:ptCount val="1"/>
                <c:pt idx="0">
                  <c:v>Все ок! (%)</c:v>
                </c:pt>
              </c:strCache>
            </c:strRef>
          </c:tx>
          <c:cat>
            <c:strRef>
              <c:f>'По крупным городам'!$A$2:$A$17</c:f>
              <c:strCache>
                <c:ptCount val="16"/>
                <c:pt idx="1">
                  <c:v>Краснодар</c:v>
                </c:pt>
                <c:pt idx="2">
                  <c:v>Красноярск</c:v>
                </c:pt>
                <c:pt idx="3">
                  <c:v>Новосибирск</c:v>
                </c:pt>
                <c:pt idx="4">
                  <c:v>Омск</c:v>
                </c:pt>
                <c:pt idx="5">
                  <c:v>Ростов-на-Дону</c:v>
                </c:pt>
                <c:pt idx="6">
                  <c:v>Таганрог</c:v>
                </c:pt>
                <c:pt idx="7">
                  <c:v>Азов</c:v>
                </c:pt>
                <c:pt idx="8">
                  <c:v>Волгодонск</c:v>
                </c:pt>
                <c:pt idx="9">
                  <c:v>Тольятти</c:v>
                </c:pt>
                <c:pt idx="10">
                  <c:v>Самара</c:v>
                </c:pt>
                <c:pt idx="11">
                  <c:v>Екатеринбург</c:v>
                </c:pt>
                <c:pt idx="12">
                  <c:v>Нижний Тагил</c:v>
                </c:pt>
                <c:pt idx="13">
                  <c:v>Златоуст</c:v>
                </c:pt>
                <c:pt idx="14">
                  <c:v>Копейск</c:v>
                </c:pt>
                <c:pt idx="15">
                  <c:v>Челябинск</c:v>
                </c:pt>
              </c:strCache>
            </c:strRef>
          </c:cat>
          <c:val>
            <c:numRef>
              <c:f>'По крупным городам'!$K$2:$K$17</c:f>
              <c:numCache>
                <c:formatCode>0%</c:formatCode>
                <c:ptCount val="16"/>
                <c:pt idx="1">
                  <c:v>1</c:v>
                </c:pt>
                <c:pt idx="2">
                  <c:v>0.7142857142857143</c:v>
                </c:pt>
                <c:pt idx="3">
                  <c:v>0.6428571428571429</c:v>
                </c:pt>
                <c:pt idx="4">
                  <c:v>0.94117647058823528</c:v>
                </c:pt>
                <c:pt idx="5">
                  <c:v>0.66666666666666663</c:v>
                </c:pt>
                <c:pt idx="6">
                  <c:v>0.83333333333333337</c:v>
                </c:pt>
                <c:pt idx="7">
                  <c:v>0.66666666666666663</c:v>
                </c:pt>
                <c:pt idx="8">
                  <c:v>0.75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0.66666666666666663</c:v>
                </c:pt>
                <c:pt idx="13">
                  <c:v>1</c:v>
                </c:pt>
                <c:pt idx="14">
                  <c:v>0.75</c:v>
                </c:pt>
                <c:pt idx="15">
                  <c:v>0.96153846153846156</c:v>
                </c:pt>
              </c:numCache>
            </c:numRef>
          </c:val>
        </c:ser>
        <c:ser>
          <c:idx val="1"/>
          <c:order val="1"/>
          <c:tx>
            <c:strRef>
              <c:f>'По крупным городам'!$L$1</c:f>
              <c:strCache>
                <c:ptCount val="1"/>
                <c:pt idx="0">
                  <c:v>Только листовки</c:v>
                </c:pt>
              </c:strCache>
            </c:strRef>
          </c:tx>
          <c:cat>
            <c:strRef>
              <c:f>'По крупным городам'!$A$2:$A$17</c:f>
              <c:strCache>
                <c:ptCount val="16"/>
                <c:pt idx="1">
                  <c:v>Краснодар</c:v>
                </c:pt>
                <c:pt idx="2">
                  <c:v>Красноярск</c:v>
                </c:pt>
                <c:pt idx="3">
                  <c:v>Новосибирск</c:v>
                </c:pt>
                <c:pt idx="4">
                  <c:v>Омск</c:v>
                </c:pt>
                <c:pt idx="5">
                  <c:v>Ростов-на-Дону</c:v>
                </c:pt>
                <c:pt idx="6">
                  <c:v>Таганрог</c:v>
                </c:pt>
                <c:pt idx="7">
                  <c:v>Азов</c:v>
                </c:pt>
                <c:pt idx="8">
                  <c:v>Волгодонск</c:v>
                </c:pt>
                <c:pt idx="9">
                  <c:v>Тольятти</c:v>
                </c:pt>
                <c:pt idx="10">
                  <c:v>Самара</c:v>
                </c:pt>
                <c:pt idx="11">
                  <c:v>Екатеринбург</c:v>
                </c:pt>
                <c:pt idx="12">
                  <c:v>Нижний Тагил</c:v>
                </c:pt>
                <c:pt idx="13">
                  <c:v>Златоуст</c:v>
                </c:pt>
                <c:pt idx="14">
                  <c:v>Копейск</c:v>
                </c:pt>
                <c:pt idx="15">
                  <c:v>Челябинск</c:v>
                </c:pt>
              </c:strCache>
            </c:strRef>
          </c:cat>
          <c:val>
            <c:numRef>
              <c:f>'По крупным городам'!$L$2:$L$17</c:f>
              <c:numCache>
                <c:formatCode>0%</c:formatCode>
                <c:ptCount val="16"/>
                <c:pt idx="1">
                  <c:v>0</c:v>
                </c:pt>
                <c:pt idx="2">
                  <c:v>0.14285714285714285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0.33333333333333331</c:v>
                </c:pt>
                <c:pt idx="8">
                  <c:v>0.25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0.33333333333333331</c:v>
                </c:pt>
                <c:pt idx="13">
                  <c:v>0</c:v>
                </c:pt>
                <c:pt idx="14">
                  <c:v>0</c:v>
                </c:pt>
                <c:pt idx="15">
                  <c:v>3.8461538461538464E-2</c:v>
                </c:pt>
              </c:numCache>
            </c:numRef>
          </c:val>
        </c:ser>
        <c:ser>
          <c:idx val="2"/>
          <c:order val="2"/>
          <c:tx>
            <c:strRef>
              <c:f>'По крупным городам'!$M$1</c:f>
              <c:strCache>
                <c:ptCount val="1"/>
                <c:pt idx="0">
                  <c:v>Только плакаты</c:v>
                </c:pt>
              </c:strCache>
            </c:strRef>
          </c:tx>
          <c:cat>
            <c:strRef>
              <c:f>'По крупным городам'!$A$2:$A$17</c:f>
              <c:strCache>
                <c:ptCount val="16"/>
                <c:pt idx="1">
                  <c:v>Краснодар</c:v>
                </c:pt>
                <c:pt idx="2">
                  <c:v>Красноярск</c:v>
                </c:pt>
                <c:pt idx="3">
                  <c:v>Новосибирск</c:v>
                </c:pt>
                <c:pt idx="4">
                  <c:v>Омск</c:v>
                </c:pt>
                <c:pt idx="5">
                  <c:v>Ростов-на-Дону</c:v>
                </c:pt>
                <c:pt idx="6">
                  <c:v>Таганрог</c:v>
                </c:pt>
                <c:pt idx="7">
                  <c:v>Азов</c:v>
                </c:pt>
                <c:pt idx="8">
                  <c:v>Волгодонск</c:v>
                </c:pt>
                <c:pt idx="9">
                  <c:v>Тольятти</c:v>
                </c:pt>
                <c:pt idx="10">
                  <c:v>Самара</c:v>
                </c:pt>
                <c:pt idx="11">
                  <c:v>Екатеринбург</c:v>
                </c:pt>
                <c:pt idx="12">
                  <c:v>Нижний Тагил</c:v>
                </c:pt>
                <c:pt idx="13">
                  <c:v>Златоуст</c:v>
                </c:pt>
                <c:pt idx="14">
                  <c:v>Копейск</c:v>
                </c:pt>
                <c:pt idx="15">
                  <c:v>Челябинск</c:v>
                </c:pt>
              </c:strCache>
            </c:strRef>
          </c:cat>
          <c:val>
            <c:numRef>
              <c:f>'По крупным городам'!$M$2:$M$17</c:f>
              <c:numCache>
                <c:formatCode>0%</c:formatCode>
                <c:ptCount val="16"/>
                <c:pt idx="1">
                  <c:v>0</c:v>
                </c:pt>
                <c:pt idx="2">
                  <c:v>0</c:v>
                </c:pt>
                <c:pt idx="3">
                  <c:v>0.21428571428571427</c:v>
                </c:pt>
                <c:pt idx="4">
                  <c:v>5.8823529411764705E-2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0.25</c:v>
                </c:pt>
                <c:pt idx="15">
                  <c:v>0</c:v>
                </c:pt>
              </c:numCache>
            </c:numRef>
          </c:val>
        </c:ser>
        <c:ser>
          <c:idx val="3"/>
          <c:order val="3"/>
          <c:tx>
            <c:strRef>
              <c:f>'По крупным городам'!$N$1</c:f>
              <c:strCache>
                <c:ptCount val="1"/>
                <c:pt idx="0">
                  <c:v>Отсутствует плакат и листовка</c:v>
                </c:pt>
              </c:strCache>
            </c:strRef>
          </c:tx>
          <c:cat>
            <c:strRef>
              <c:f>'По крупным городам'!$A$2:$A$17</c:f>
              <c:strCache>
                <c:ptCount val="16"/>
                <c:pt idx="1">
                  <c:v>Краснодар</c:v>
                </c:pt>
                <c:pt idx="2">
                  <c:v>Красноярск</c:v>
                </c:pt>
                <c:pt idx="3">
                  <c:v>Новосибирск</c:v>
                </c:pt>
                <c:pt idx="4">
                  <c:v>Омск</c:v>
                </c:pt>
                <c:pt idx="5">
                  <c:v>Ростов-на-Дону</c:v>
                </c:pt>
                <c:pt idx="6">
                  <c:v>Таганрог</c:v>
                </c:pt>
                <c:pt idx="7">
                  <c:v>Азов</c:v>
                </c:pt>
                <c:pt idx="8">
                  <c:v>Волгодонск</c:v>
                </c:pt>
                <c:pt idx="9">
                  <c:v>Тольятти</c:v>
                </c:pt>
                <c:pt idx="10">
                  <c:v>Самара</c:v>
                </c:pt>
                <c:pt idx="11">
                  <c:v>Екатеринбург</c:v>
                </c:pt>
                <c:pt idx="12">
                  <c:v>Нижний Тагил</c:v>
                </c:pt>
                <c:pt idx="13">
                  <c:v>Златоуст</c:v>
                </c:pt>
                <c:pt idx="14">
                  <c:v>Копейск</c:v>
                </c:pt>
                <c:pt idx="15">
                  <c:v>Челябинск</c:v>
                </c:pt>
              </c:strCache>
            </c:strRef>
          </c:cat>
          <c:val>
            <c:numRef>
              <c:f>'По крупным городам'!$N$2:$N$17</c:f>
              <c:numCache>
                <c:formatCode>0,00%</c:formatCode>
                <c:ptCount val="16"/>
                <c:pt idx="1">
                  <c:v>0</c:v>
                </c:pt>
                <c:pt idx="2">
                  <c:v>0.14285714285714285</c:v>
                </c:pt>
                <c:pt idx="3">
                  <c:v>7.1428571428571425E-2</c:v>
                </c:pt>
                <c:pt idx="4">
                  <c:v>0</c:v>
                </c:pt>
                <c:pt idx="5">
                  <c:v>0.33333333333333331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hape val="box"/>
        <c:axId val="80414592"/>
        <c:axId val="80464128"/>
        <c:axId val="0"/>
      </c:bar3DChart>
      <c:catAx>
        <c:axId val="80414592"/>
        <c:scaling>
          <c:orientation val="minMax"/>
        </c:scaling>
        <c:axPos val="b"/>
        <c:tickLblPos val="nextTo"/>
        <c:crossAx val="80464128"/>
        <c:crosses val="autoZero"/>
        <c:auto val="1"/>
        <c:lblAlgn val="ctr"/>
        <c:lblOffset val="100"/>
      </c:catAx>
      <c:valAx>
        <c:axId val="80464128"/>
        <c:scaling>
          <c:orientation val="minMax"/>
        </c:scaling>
        <c:axPos val="l"/>
        <c:majorGridlines/>
        <c:numFmt formatCode="Основной" sourceLinked="1"/>
        <c:tickLblPos val="nextTo"/>
        <c:crossAx val="8041459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'по областям'!$A$3</c:f>
              <c:strCache>
                <c:ptCount val="1"/>
                <c:pt idx="0">
                  <c:v>Краснодарский край</c:v>
                </c:pt>
              </c:strCache>
            </c:strRef>
          </c:tx>
          <c:dLbls>
            <c:dLbl>
              <c:idx val="0"/>
              <c:layout>
                <c:manualLayout>
                  <c:x val="-2.0707954414454868E-3"/>
                  <c:y val="-3.6905775245281741E-2"/>
                </c:manualLayout>
              </c:layout>
              <c:showVal val="1"/>
            </c:dLbl>
            <c:dLbl>
              <c:idx val="1"/>
              <c:layout>
                <c:manualLayout>
                  <c:x val="-2.0707954414454868E-3"/>
                  <c:y val="-2.1528368893081015E-2"/>
                </c:manualLayout>
              </c:layout>
              <c:showVal val="1"/>
            </c:dLbl>
            <c:dLbl>
              <c:idx val="2"/>
              <c:layout>
                <c:manualLayout>
                  <c:x val="6.2122232695772921E-3"/>
                  <c:y val="-3.6905775245281741E-2"/>
                </c:manualLayout>
              </c:layout>
              <c:showVal val="1"/>
            </c:dLbl>
            <c:dLbl>
              <c:idx val="3"/>
              <c:layout>
                <c:manualLayout>
                  <c:x val="2.0707954414454868E-3"/>
                  <c:y val="-1.845288762264087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'по областям'!$K$1:$N$1</c:f>
              <c:strCache>
                <c:ptCount val="4"/>
                <c:pt idx="0">
                  <c:v>Все ок! (%)</c:v>
                </c:pt>
                <c:pt idx="1">
                  <c:v>Отсутствуют только листовки</c:v>
                </c:pt>
                <c:pt idx="2">
                  <c:v>Отсутствуют только плакаты</c:v>
                </c:pt>
                <c:pt idx="3">
                  <c:v>Отсутствует плакат и листовка</c:v>
                </c:pt>
              </c:strCache>
            </c:strRef>
          </c:cat>
          <c:val>
            <c:numRef>
              <c:f>'по областям'!$K$3:$N$3</c:f>
              <c:numCache>
                <c:formatCode>0%</c:formatCode>
                <c:ptCount val="4"/>
                <c:pt idx="0">
                  <c:v>0.85185185185185186</c:v>
                </c:pt>
                <c:pt idx="1">
                  <c:v>7.407407407407407E-2</c:v>
                </c:pt>
                <c:pt idx="2">
                  <c:v>0</c:v>
                </c:pt>
                <c:pt idx="3" formatCode="0,00%">
                  <c:v>0</c:v>
                </c:pt>
              </c:numCache>
            </c:numRef>
          </c:val>
        </c:ser>
        <c:dLbls>
          <c:showVal val="1"/>
        </c:dLbls>
        <c:gapWidth val="75"/>
        <c:shape val="box"/>
        <c:axId val="88639744"/>
        <c:axId val="88647552"/>
        <c:axId val="0"/>
      </c:bar3DChart>
      <c:catAx>
        <c:axId val="88639744"/>
        <c:scaling>
          <c:orientation val="minMax"/>
        </c:scaling>
        <c:axPos val="b"/>
        <c:majorTickMark val="none"/>
        <c:tickLblPos val="nextTo"/>
        <c:crossAx val="88647552"/>
        <c:crosses val="autoZero"/>
        <c:auto val="1"/>
        <c:lblAlgn val="ctr"/>
        <c:lblOffset val="100"/>
      </c:catAx>
      <c:valAx>
        <c:axId val="88647552"/>
        <c:scaling>
          <c:orientation val="minMax"/>
        </c:scaling>
        <c:axPos val="l"/>
        <c:numFmt formatCode="0%" sourceLinked="1"/>
        <c:majorTickMark val="none"/>
        <c:tickLblPos val="nextTo"/>
        <c:crossAx val="886397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400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'по областям'!$A$4</c:f>
              <c:strCache>
                <c:ptCount val="1"/>
                <c:pt idx="0">
                  <c:v>Красноярский край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6448669926066076E-2"/>
                </c:manualLayout>
              </c:layout>
              <c:showVal val="1"/>
            </c:dLbl>
            <c:dLbl>
              <c:idx val="1"/>
              <c:layout>
                <c:manualLayout>
                  <c:x val="-9.0249292351390238E-3"/>
                  <c:y val="-2.6448669926066076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'по областям'!$K$1:$N$1</c:f>
              <c:strCache>
                <c:ptCount val="4"/>
                <c:pt idx="0">
                  <c:v>Все ок! (%)</c:v>
                </c:pt>
                <c:pt idx="1">
                  <c:v>Отсутствуют только листовки</c:v>
                </c:pt>
                <c:pt idx="2">
                  <c:v>Отсутствуют только плакаты</c:v>
                </c:pt>
                <c:pt idx="3">
                  <c:v>Отсутствует плакат и листовка</c:v>
                </c:pt>
              </c:strCache>
            </c:strRef>
          </c:cat>
          <c:val>
            <c:numRef>
              <c:f>'по областям'!$K$4:$N$4</c:f>
              <c:numCache>
                <c:formatCode>0%</c:formatCode>
                <c:ptCount val="4"/>
                <c:pt idx="0">
                  <c:v>0.6428571428571429</c:v>
                </c:pt>
                <c:pt idx="1">
                  <c:v>0.2857142857142857</c:v>
                </c:pt>
                <c:pt idx="2">
                  <c:v>0</c:v>
                </c:pt>
                <c:pt idx="3" formatCode="0,00%">
                  <c:v>0</c:v>
                </c:pt>
              </c:numCache>
            </c:numRef>
          </c:val>
        </c:ser>
        <c:dLbls>
          <c:showVal val="1"/>
        </c:dLbls>
        <c:gapWidth val="75"/>
        <c:shape val="box"/>
        <c:axId val="80155392"/>
        <c:axId val="80181120"/>
        <c:axId val="0"/>
      </c:bar3DChart>
      <c:catAx>
        <c:axId val="80155392"/>
        <c:scaling>
          <c:orientation val="minMax"/>
        </c:scaling>
        <c:axPos val="b"/>
        <c:majorTickMark val="none"/>
        <c:tickLblPos val="nextTo"/>
        <c:crossAx val="80181120"/>
        <c:crosses val="autoZero"/>
        <c:auto val="1"/>
        <c:lblAlgn val="ctr"/>
        <c:lblOffset val="100"/>
      </c:catAx>
      <c:valAx>
        <c:axId val="80181120"/>
        <c:scaling>
          <c:orientation val="minMax"/>
        </c:scaling>
        <c:axPos val="l"/>
        <c:numFmt formatCode="0%" sourceLinked="1"/>
        <c:majorTickMark val="none"/>
        <c:tickLblPos val="nextTo"/>
        <c:crossAx val="801553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400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'по областям'!$A$5</c:f>
              <c:strCache>
                <c:ptCount val="1"/>
                <c:pt idx="0">
                  <c:v>Новосибирская область</c:v>
                </c:pt>
              </c:strCache>
            </c:strRef>
          </c:tx>
          <c:dLbls>
            <c:dLbl>
              <c:idx val="0"/>
              <c:layout>
                <c:manualLayout>
                  <c:x val="4.3456859742300822E-3"/>
                  <c:y val="-1.9119696072106854E-2"/>
                </c:manualLayout>
              </c:layout>
              <c:showVal val="1"/>
            </c:dLbl>
            <c:dLbl>
              <c:idx val="2"/>
              <c:layout>
                <c:manualLayout>
                  <c:x val="6.5185289613451233E-3"/>
                  <c:y val="-1.9119696072106847E-2"/>
                </c:manualLayout>
              </c:layout>
              <c:showVal val="1"/>
            </c:dLbl>
            <c:dLbl>
              <c:idx val="3"/>
              <c:layout>
                <c:manualLayout>
                  <c:x val="6.5185289613451233E-3"/>
                  <c:y val="-2.230631208412465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'по областям'!$K$1:$N$1</c:f>
              <c:strCache>
                <c:ptCount val="4"/>
                <c:pt idx="0">
                  <c:v>Все ок! (%)</c:v>
                </c:pt>
                <c:pt idx="1">
                  <c:v>Отсутствуют только листовки</c:v>
                </c:pt>
                <c:pt idx="2">
                  <c:v>Отсутствуют только плакаты</c:v>
                </c:pt>
                <c:pt idx="3">
                  <c:v>Отсутствует плакат и листовка</c:v>
                </c:pt>
              </c:strCache>
            </c:strRef>
          </c:cat>
          <c:val>
            <c:numRef>
              <c:f>'по областям'!$K$5:$N$5</c:f>
              <c:numCache>
                <c:formatCode>0%</c:formatCode>
                <c:ptCount val="4"/>
                <c:pt idx="0">
                  <c:v>0.45454545454545453</c:v>
                </c:pt>
                <c:pt idx="1">
                  <c:v>0</c:v>
                </c:pt>
                <c:pt idx="2">
                  <c:v>0.13636363636363635</c:v>
                </c:pt>
                <c:pt idx="3" formatCode="0,00%">
                  <c:v>4.5454545454545456E-2</c:v>
                </c:pt>
              </c:numCache>
            </c:numRef>
          </c:val>
        </c:ser>
        <c:dLbls>
          <c:showVal val="1"/>
        </c:dLbls>
        <c:gapWidth val="75"/>
        <c:shape val="box"/>
        <c:axId val="97565312"/>
        <c:axId val="97591680"/>
        <c:axId val="0"/>
      </c:bar3DChart>
      <c:catAx>
        <c:axId val="97565312"/>
        <c:scaling>
          <c:orientation val="minMax"/>
        </c:scaling>
        <c:axPos val="b"/>
        <c:majorTickMark val="none"/>
        <c:tickLblPos val="nextTo"/>
        <c:crossAx val="97591680"/>
        <c:crosses val="autoZero"/>
        <c:auto val="1"/>
        <c:lblAlgn val="ctr"/>
        <c:lblOffset val="100"/>
      </c:catAx>
      <c:valAx>
        <c:axId val="97591680"/>
        <c:scaling>
          <c:orientation val="minMax"/>
        </c:scaling>
        <c:axPos val="l"/>
        <c:numFmt formatCode="0%" sourceLinked="1"/>
        <c:majorTickMark val="none"/>
        <c:tickLblPos val="nextTo"/>
        <c:crossAx val="975653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400"/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'по областям'!$A$6</c:f>
              <c:strCache>
                <c:ptCount val="1"/>
                <c:pt idx="0">
                  <c:v>Омская область</c:v>
                </c:pt>
              </c:strCache>
            </c:strRef>
          </c:tx>
          <c:dLbls>
            <c:dLbl>
              <c:idx val="0"/>
              <c:layout>
                <c:manualLayout>
                  <c:x val="-6.5185289613451432E-3"/>
                  <c:y val="-2.2306312084124657E-2"/>
                </c:manualLayout>
              </c:layout>
              <c:showVal val="1"/>
            </c:dLbl>
            <c:dLbl>
              <c:idx val="2"/>
              <c:layout>
                <c:manualLayout>
                  <c:x val="7.9669989173038072E-17"/>
                  <c:y val="-1.9119696072106847E-2"/>
                </c:manualLayout>
              </c:layout>
              <c:showVal val="1"/>
            </c:dLbl>
            <c:dLbl>
              <c:idx val="3"/>
              <c:layout>
                <c:manualLayout>
                  <c:x val="2.1728429871150411E-3"/>
                  <c:y val="-1.911969607210684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'по областям'!$K$1:$N$1</c:f>
              <c:strCache>
                <c:ptCount val="4"/>
                <c:pt idx="0">
                  <c:v>Все ок! (%)</c:v>
                </c:pt>
                <c:pt idx="1">
                  <c:v>Отсутствуют только листовки</c:v>
                </c:pt>
                <c:pt idx="2">
                  <c:v>Отсутствуют только плакаты</c:v>
                </c:pt>
                <c:pt idx="3">
                  <c:v>Отсутствует плакат и листовка</c:v>
                </c:pt>
              </c:strCache>
            </c:strRef>
          </c:cat>
          <c:val>
            <c:numRef>
              <c:f>'по областям'!$K$6:$N$6</c:f>
              <c:numCache>
                <c:formatCode>0%</c:formatCode>
                <c:ptCount val="4"/>
                <c:pt idx="0">
                  <c:v>0.69565217391304346</c:v>
                </c:pt>
                <c:pt idx="1">
                  <c:v>0</c:v>
                </c:pt>
                <c:pt idx="2">
                  <c:v>8.6956521739130432E-2</c:v>
                </c:pt>
                <c:pt idx="3" formatCode="0,00%">
                  <c:v>0.13043478260869565</c:v>
                </c:pt>
              </c:numCache>
            </c:numRef>
          </c:val>
        </c:ser>
        <c:dLbls>
          <c:showVal val="1"/>
        </c:dLbls>
        <c:gapWidth val="75"/>
        <c:shape val="box"/>
        <c:axId val="80181888"/>
        <c:axId val="97478528"/>
        <c:axId val="0"/>
      </c:bar3DChart>
      <c:catAx>
        <c:axId val="80181888"/>
        <c:scaling>
          <c:orientation val="minMax"/>
        </c:scaling>
        <c:axPos val="b"/>
        <c:majorTickMark val="none"/>
        <c:tickLblPos val="nextTo"/>
        <c:crossAx val="97478528"/>
        <c:crosses val="autoZero"/>
        <c:auto val="1"/>
        <c:lblAlgn val="ctr"/>
        <c:lblOffset val="100"/>
      </c:catAx>
      <c:valAx>
        <c:axId val="97478528"/>
        <c:scaling>
          <c:orientation val="minMax"/>
        </c:scaling>
        <c:axPos val="l"/>
        <c:numFmt formatCode="0%" sourceLinked="1"/>
        <c:majorTickMark val="none"/>
        <c:tickLblPos val="nextTo"/>
        <c:crossAx val="801818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400"/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'по областям'!$A$7</c:f>
              <c:strCache>
                <c:ptCount val="1"/>
                <c:pt idx="0">
                  <c:v>Ростовская область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186616012017808E-2"/>
                </c:manualLayout>
              </c:layout>
              <c:showVal val="1"/>
            </c:dLbl>
            <c:dLbl>
              <c:idx val="1"/>
              <c:layout>
                <c:manualLayout>
                  <c:x val="-2.0232836938469077E-3"/>
                  <c:y val="-5.0985856192284872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3.505277613219588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'по областям'!$K$1:$N$1</c:f>
              <c:strCache>
                <c:ptCount val="4"/>
                <c:pt idx="0">
                  <c:v>Все ок! (%)</c:v>
                </c:pt>
                <c:pt idx="1">
                  <c:v>Отсутствуют только листовки</c:v>
                </c:pt>
                <c:pt idx="2">
                  <c:v>Отсутствуют только плакаты</c:v>
                </c:pt>
                <c:pt idx="3">
                  <c:v>Отсутствует плакат и листовка</c:v>
                </c:pt>
              </c:strCache>
            </c:strRef>
          </c:cat>
          <c:val>
            <c:numRef>
              <c:f>'по областям'!$K$7:$N$7</c:f>
              <c:numCache>
                <c:formatCode>0%</c:formatCode>
                <c:ptCount val="4"/>
                <c:pt idx="0">
                  <c:v>0.78947368421052633</c:v>
                </c:pt>
                <c:pt idx="1">
                  <c:v>0.10526315789473684</c:v>
                </c:pt>
                <c:pt idx="2">
                  <c:v>0</c:v>
                </c:pt>
                <c:pt idx="3" formatCode="0,00%">
                  <c:v>5.2631578947368418E-2</c:v>
                </c:pt>
              </c:numCache>
            </c:numRef>
          </c:val>
        </c:ser>
        <c:dLbls>
          <c:showVal val="1"/>
        </c:dLbls>
        <c:gapWidth val="75"/>
        <c:shape val="box"/>
        <c:axId val="80434688"/>
        <c:axId val="80463744"/>
        <c:axId val="0"/>
      </c:bar3DChart>
      <c:catAx>
        <c:axId val="80434688"/>
        <c:scaling>
          <c:orientation val="minMax"/>
        </c:scaling>
        <c:axPos val="b"/>
        <c:majorTickMark val="none"/>
        <c:tickLblPos val="nextTo"/>
        <c:crossAx val="80463744"/>
        <c:crosses val="autoZero"/>
        <c:auto val="1"/>
        <c:lblAlgn val="ctr"/>
        <c:lblOffset val="100"/>
      </c:catAx>
      <c:valAx>
        <c:axId val="80463744"/>
        <c:scaling>
          <c:orientation val="minMax"/>
        </c:scaling>
        <c:axPos val="l"/>
        <c:numFmt formatCode="0%" sourceLinked="1"/>
        <c:majorTickMark val="none"/>
        <c:tickLblPos val="nextTo"/>
        <c:crossAx val="804346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400"/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'по областям'!$A$8</c:f>
              <c:strCache>
                <c:ptCount val="1"/>
                <c:pt idx="0">
                  <c:v>Самарская область</c:v>
                </c:pt>
              </c:strCache>
            </c:strRef>
          </c:tx>
          <c:dLbls>
            <c:dLbl>
              <c:idx val="0"/>
              <c:layout>
                <c:manualLayout>
                  <c:x val="-8.4823689453125978E-3"/>
                  <c:y val="-1.878037485332453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8780374853324532E-2"/>
                </c:manualLayout>
              </c:layout>
              <c:showVal val="1"/>
            </c:dLbl>
            <c:dLbl>
              <c:idx val="2"/>
              <c:layout>
                <c:manualLayout>
                  <c:x val="-6.3619436847510884E-3"/>
                  <c:y val="-1.8780374853324532E-2"/>
                </c:manualLayout>
              </c:layout>
              <c:showVal val="1"/>
            </c:dLbl>
            <c:dLbl>
              <c:idx val="3"/>
              <c:layout>
                <c:manualLayout>
                  <c:x val="-2.1205922363281495E-3"/>
                  <c:y val="-1.878037485332453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'по областям'!$K$1:$N$1</c:f>
              <c:strCache>
                <c:ptCount val="4"/>
                <c:pt idx="0">
                  <c:v>Все ок! (%)</c:v>
                </c:pt>
                <c:pt idx="1">
                  <c:v>Отсутствуют только листовки</c:v>
                </c:pt>
                <c:pt idx="2">
                  <c:v>Отсутствуют только плакаты</c:v>
                </c:pt>
                <c:pt idx="3">
                  <c:v>Отсутствует плакат и листовка</c:v>
                </c:pt>
              </c:strCache>
            </c:strRef>
          </c:cat>
          <c:val>
            <c:numRef>
              <c:f>'по областям'!$K$8:$N$8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 formatCode="0,00%">
                  <c:v>0</c:v>
                </c:pt>
              </c:numCache>
            </c:numRef>
          </c:val>
        </c:ser>
        <c:dLbls>
          <c:showVal val="1"/>
        </c:dLbls>
        <c:gapWidth val="75"/>
        <c:shape val="box"/>
        <c:axId val="60185600"/>
        <c:axId val="60188160"/>
        <c:axId val="0"/>
      </c:bar3DChart>
      <c:catAx>
        <c:axId val="60185600"/>
        <c:scaling>
          <c:orientation val="minMax"/>
        </c:scaling>
        <c:axPos val="b"/>
        <c:majorTickMark val="none"/>
        <c:tickLblPos val="nextTo"/>
        <c:crossAx val="60188160"/>
        <c:crosses val="autoZero"/>
        <c:auto val="1"/>
        <c:lblAlgn val="ctr"/>
        <c:lblOffset val="100"/>
      </c:catAx>
      <c:valAx>
        <c:axId val="60188160"/>
        <c:scaling>
          <c:orientation val="minMax"/>
        </c:scaling>
        <c:axPos val="l"/>
        <c:numFmt formatCode="0%" sourceLinked="1"/>
        <c:majorTickMark val="none"/>
        <c:tickLblPos val="nextTo"/>
        <c:crossAx val="601856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400"/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'по областям'!$A$9</c:f>
              <c:strCache>
                <c:ptCount val="1"/>
                <c:pt idx="0">
                  <c:v>Свердловская область</c:v>
                </c:pt>
              </c:strCache>
            </c:strRef>
          </c:tx>
          <c:cat>
            <c:strRef>
              <c:f>'по областям'!$K$1:$N$1</c:f>
              <c:strCache>
                <c:ptCount val="4"/>
                <c:pt idx="0">
                  <c:v>Все ок! (%)</c:v>
                </c:pt>
                <c:pt idx="1">
                  <c:v>Отсутствуют только листовки</c:v>
                </c:pt>
                <c:pt idx="2">
                  <c:v>Отсутствуют только плакаты</c:v>
                </c:pt>
                <c:pt idx="3">
                  <c:v>Отсутствует плакат и листовка</c:v>
                </c:pt>
              </c:strCache>
            </c:strRef>
          </c:cat>
          <c:val>
            <c:numRef>
              <c:f>'по областям'!$K$9:$N$9</c:f>
              <c:numCache>
                <c:formatCode>0%</c:formatCode>
                <c:ptCount val="4"/>
                <c:pt idx="0">
                  <c:v>0.68421052631578949</c:v>
                </c:pt>
                <c:pt idx="1">
                  <c:v>0.15789473684210525</c:v>
                </c:pt>
                <c:pt idx="2">
                  <c:v>0.10526315789473684</c:v>
                </c:pt>
                <c:pt idx="3" formatCode="0,00%">
                  <c:v>5.2631578947368418E-2</c:v>
                </c:pt>
              </c:numCache>
            </c:numRef>
          </c:val>
        </c:ser>
        <c:dLbls>
          <c:showVal val="1"/>
        </c:dLbls>
        <c:gapWidth val="75"/>
        <c:shape val="box"/>
        <c:axId val="79298560"/>
        <c:axId val="80153984"/>
        <c:axId val="0"/>
      </c:bar3DChart>
      <c:catAx>
        <c:axId val="79298560"/>
        <c:scaling>
          <c:orientation val="minMax"/>
        </c:scaling>
        <c:axPos val="b"/>
        <c:majorTickMark val="none"/>
        <c:tickLblPos val="nextTo"/>
        <c:crossAx val="80153984"/>
        <c:crosses val="autoZero"/>
        <c:auto val="1"/>
        <c:lblAlgn val="ctr"/>
        <c:lblOffset val="100"/>
      </c:catAx>
      <c:valAx>
        <c:axId val="80153984"/>
        <c:scaling>
          <c:orientation val="minMax"/>
        </c:scaling>
        <c:axPos val="l"/>
        <c:numFmt formatCode="0%" sourceLinked="1"/>
        <c:majorTickMark val="none"/>
        <c:tickLblPos val="nextTo"/>
        <c:crossAx val="792985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400"/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'по областям'!$A$10</c:f>
              <c:strCache>
                <c:ptCount val="1"/>
                <c:pt idx="0">
                  <c:v>Челябинская область</c:v>
                </c:pt>
              </c:strCache>
            </c:strRef>
          </c:tx>
          <c:cat>
            <c:strRef>
              <c:f>'по областям'!$K$1:$N$1</c:f>
              <c:strCache>
                <c:ptCount val="4"/>
                <c:pt idx="0">
                  <c:v>Все ок! (%)</c:v>
                </c:pt>
                <c:pt idx="1">
                  <c:v>Отсутствуют только листовки</c:v>
                </c:pt>
                <c:pt idx="2">
                  <c:v>Отсутствуют только плакаты</c:v>
                </c:pt>
                <c:pt idx="3">
                  <c:v>Отсутствует плакат и листовка</c:v>
                </c:pt>
              </c:strCache>
            </c:strRef>
          </c:cat>
          <c:val>
            <c:numRef>
              <c:f>'по областям'!$K$10:$N$10</c:f>
              <c:numCache>
                <c:formatCode>0%</c:formatCode>
                <c:ptCount val="4"/>
                <c:pt idx="0">
                  <c:v>0.94444444444444442</c:v>
                </c:pt>
                <c:pt idx="1">
                  <c:v>2.7777777777777776E-2</c:v>
                </c:pt>
                <c:pt idx="2">
                  <c:v>2.7777777777777776E-2</c:v>
                </c:pt>
                <c:pt idx="3" formatCode="0,00%">
                  <c:v>0</c:v>
                </c:pt>
              </c:numCache>
            </c:numRef>
          </c:val>
        </c:ser>
        <c:dLbls>
          <c:showVal val="1"/>
        </c:dLbls>
        <c:gapWidth val="75"/>
        <c:shape val="box"/>
        <c:axId val="49478272"/>
        <c:axId val="58389632"/>
        <c:axId val="0"/>
      </c:bar3DChart>
      <c:catAx>
        <c:axId val="49478272"/>
        <c:scaling>
          <c:orientation val="minMax"/>
        </c:scaling>
        <c:axPos val="b"/>
        <c:majorTickMark val="none"/>
        <c:tickLblPos val="nextTo"/>
        <c:crossAx val="58389632"/>
        <c:crosses val="autoZero"/>
        <c:auto val="1"/>
        <c:lblAlgn val="ctr"/>
        <c:lblOffset val="100"/>
      </c:catAx>
      <c:valAx>
        <c:axId val="58389632"/>
        <c:scaling>
          <c:orientation val="minMax"/>
        </c:scaling>
        <c:axPos val="l"/>
        <c:numFmt formatCode="0%" sourceLinked="1"/>
        <c:majorTickMark val="none"/>
        <c:tickLblPos val="nextTo"/>
        <c:crossAx val="4947827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400"/>
            </a:pPr>
            <a:endParaRPr lang="ru-RU"/>
          </a:p>
        </c:txPr>
      </c:legendEntry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168F0-110F-4F73-9B53-58B713D2D037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5774B-37FB-496F-8743-86B2632FC7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5774B-37FB-496F-8743-86B2632FC7C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4752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Отчет </a:t>
            </a:r>
            <a:r>
              <a:rPr lang="en-US" dirty="0" err="1" smtClean="0"/>
              <a:t>POSm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2400" dirty="0" smtClean="0"/>
              <a:t>2013</a:t>
            </a:r>
            <a:endParaRPr lang="ru-RU" sz="2400" dirty="0"/>
          </a:p>
        </p:txBody>
      </p:sp>
      <p:pic>
        <p:nvPicPr>
          <p:cNvPr id="1026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  <p:pic>
        <p:nvPicPr>
          <p:cNvPr id="3" name="Picture 2" descr="e:\profiles\kvikulova\Desktop\Корочкин\ХОУМ КРЕДИТ ФОТО\для колажа\mytask$$03122013133708$$Published$$4$$P$$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2520280" cy="3360374"/>
          </a:xfrm>
          <a:prstGeom prst="rect">
            <a:avLst/>
          </a:prstGeom>
          <a:noFill/>
        </p:spPr>
      </p:pic>
      <p:pic>
        <p:nvPicPr>
          <p:cNvPr id="1028" name="Picture 4" descr="e:\profiles\kvikulova\Desktop\Корочкин\ХОУМ КРЕДИТ ФОТО\для колажа\mytask$$03122013133708$$Published$$64$$P$$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4"/>
            <a:ext cx="2606949" cy="1737966"/>
          </a:xfrm>
          <a:prstGeom prst="rect">
            <a:avLst/>
          </a:prstGeom>
          <a:noFill/>
        </p:spPr>
      </p:pic>
      <p:pic>
        <p:nvPicPr>
          <p:cNvPr id="1030" name="Picture 6" descr="e:\profiles\kvikulova\Desktop\Корочкин\ХОУМ КРЕДИТ ФОТО\для колажа\mytask$$03122013133708$$Published$$151$$P$$of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39751"/>
            <a:ext cx="2871393" cy="2153545"/>
          </a:xfrm>
          <a:prstGeom prst="rect">
            <a:avLst/>
          </a:prstGeom>
          <a:noFill/>
        </p:spPr>
      </p:pic>
      <p:pic>
        <p:nvPicPr>
          <p:cNvPr id="1031" name="Picture 7" descr="e:\profiles\kvikulova\Desktop\Корочкин\ХОУМ КРЕДИТ ФОТО\для колажа\mytask$$03122013133708$$Published$$171$$P$$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3573016"/>
            <a:ext cx="1979712" cy="2499793"/>
          </a:xfrm>
          <a:prstGeom prst="rect">
            <a:avLst/>
          </a:prstGeom>
          <a:noFill/>
        </p:spPr>
      </p:pic>
      <p:pic>
        <p:nvPicPr>
          <p:cNvPr id="1032" name="Picture 8" descr="e:\profiles\kvikulova\Desktop\Корочкин\ХОУМ КРЕДИТ ФОТО\для колажа\mytask$$03122013133708$$Published$$175$$P$$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3822" y="1556792"/>
            <a:ext cx="1790178" cy="2386905"/>
          </a:xfrm>
          <a:prstGeom prst="rect">
            <a:avLst/>
          </a:prstGeom>
          <a:noFill/>
        </p:spPr>
      </p:pic>
      <p:pic>
        <p:nvPicPr>
          <p:cNvPr id="1033" name="Picture 9" descr="e:\profiles\kvikulova\Desktop\Корочкин\ХОУМ КРЕДИТ ФОТО\для колажа\mytask$$03122013133708$$Published$$183$$P$$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01080" y="4077072"/>
            <a:ext cx="2686944" cy="2015208"/>
          </a:xfrm>
          <a:prstGeom prst="rect">
            <a:avLst/>
          </a:prstGeom>
          <a:noFill/>
        </p:spPr>
      </p:pic>
      <p:pic>
        <p:nvPicPr>
          <p:cNvPr id="1036" name="Picture 12" descr="e:\profiles\kvikulova\Desktop\Корочкин\ХОУМ КРЕДИТ ФОТО\для колажа\mytask$$03122013133708$$Published$$215$$P$$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2204864"/>
            <a:ext cx="3110475" cy="2332856"/>
          </a:xfrm>
          <a:prstGeom prst="rect">
            <a:avLst/>
          </a:prstGeom>
          <a:noFill/>
        </p:spPr>
      </p:pic>
      <p:pic>
        <p:nvPicPr>
          <p:cNvPr id="1027" name="Picture 3" descr="e:\profiles\kvikulova\Desktop\1_17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260648"/>
            <a:ext cx="2016224" cy="1159436"/>
          </a:xfrm>
          <a:prstGeom prst="rect">
            <a:avLst/>
          </a:prstGeom>
          <a:noFill/>
        </p:spPr>
      </p:pic>
      <p:pic>
        <p:nvPicPr>
          <p:cNvPr id="1029" name="Picture 5" descr="e:\profiles\kvikulova\Desktop\Корочкин\ХОУМ КРЕДИТ ФОТО\для колажа\mytask$$03122013133708$$Published$$143$$P$$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2276872"/>
            <a:ext cx="2852415" cy="1901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53536" cy="223224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Красноярский край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  <p:pic>
        <p:nvPicPr>
          <p:cNvPr id="39938" name="Picture 2" descr="e:\profiles\kvikulova\Desktop\Корочкин\ХОУМ КРЕДИТ ФОТО\Сним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838" y="1428750"/>
            <a:ext cx="6916737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53536" cy="223224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Краснодарский край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  <p:pic>
        <p:nvPicPr>
          <p:cNvPr id="40962" name="Picture 2" descr="e:\profiles\kvikulova\Desktop\Корочкин\ХОУМ КРЕДИТ ФОТО\Сним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688" y="1062038"/>
            <a:ext cx="7031037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6944" cy="590465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Исполнение</a:t>
            </a:r>
            <a:r>
              <a:rPr lang="ru-RU" sz="2800" b="1" dirty="0" smtClean="0"/>
              <a:t>: </a:t>
            </a:r>
            <a:r>
              <a:rPr lang="ru-RU" sz="2800" dirty="0" smtClean="0"/>
              <a:t>агенты </a:t>
            </a:r>
            <a:r>
              <a:rPr lang="en-US" sz="2800" dirty="0" err="1" smtClean="0"/>
              <a:t>mytask</a:t>
            </a:r>
            <a:r>
              <a:rPr lang="ru-RU" sz="2800" dirty="0" smtClean="0"/>
              <a:t>, в роли обычного потребителя,</a:t>
            </a:r>
            <a:r>
              <a:rPr lang="en-US" sz="2800" dirty="0" smtClean="0"/>
              <a:t> </a:t>
            </a:r>
            <a:r>
              <a:rPr lang="ru-RU" sz="2800" dirty="0" smtClean="0"/>
              <a:t>совершают визиты в отделения банка, фотографируют его фасад, листовки и плакат согласно акции региона.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 Проверки: </a:t>
            </a:r>
            <a:br>
              <a:rPr lang="ru-RU" sz="2800" b="1" dirty="0" smtClean="0"/>
            </a:br>
            <a:r>
              <a:rPr lang="ru-RU" sz="2800" dirty="0" smtClean="0"/>
              <a:t>В результате проекта, было проверено 173 отделения Банка </a:t>
            </a:r>
            <a:r>
              <a:rPr lang="ru-RU" sz="2800" dirty="0" err="1" smtClean="0"/>
              <a:t>Хоум</a:t>
            </a:r>
            <a:r>
              <a:rPr lang="ru-RU" sz="2800" dirty="0" smtClean="0"/>
              <a:t> </a:t>
            </a:r>
            <a:r>
              <a:rPr lang="ru-RU" sz="2800" dirty="0" smtClean="0"/>
              <a:t>Кредит.</a:t>
            </a:r>
            <a:r>
              <a:rPr lang="ru-RU" sz="2800" b="1" dirty="0" smtClean="0"/>
              <a:t>  </a:t>
            </a:r>
            <a:endParaRPr lang="ru-RU" sz="28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760640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>География: </a:t>
            </a:r>
            <a:r>
              <a:rPr lang="ru-RU" sz="2800" dirty="0" smtClean="0"/>
              <a:t>регионы где проводились проверки, отмечены красным овалом</a:t>
            </a:r>
            <a:r>
              <a:rPr lang="ru-RU" sz="2800" b="1" dirty="0" smtClean="0"/>
              <a:t> </a:t>
            </a:r>
            <a:endParaRPr lang="ru-RU" sz="28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  <p:pic>
        <p:nvPicPr>
          <p:cNvPr id="3075" name="Picture 3" descr="e:\profiles\kvikulova\Desktop\Сним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7655"/>
            <a:ext cx="9143999" cy="5870345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915816" y="4725144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3528" y="4365104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1560" y="4293096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067944" y="4941168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79712" y="4221088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347864" y="4149080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572000" y="5229200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868144" y="5085184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по регионам</a:t>
            </a:r>
            <a:endParaRPr lang="ru-RU" sz="32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971600" y="1412776"/>
          <a:ext cx="756084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по регионам</a:t>
            </a:r>
            <a:endParaRPr lang="ru-RU" sz="32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1115616" y="1747837"/>
          <a:ext cx="6132909" cy="412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по регионам</a:t>
            </a:r>
            <a:endParaRPr lang="ru-RU" sz="32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1619672" y="1747837"/>
          <a:ext cx="5628853" cy="384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по регионам</a:t>
            </a:r>
            <a:endParaRPr lang="ru-RU" sz="32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1403648" y="1747837"/>
          <a:ext cx="5844877" cy="3985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по регионам</a:t>
            </a:r>
            <a:endParaRPr lang="ru-RU" sz="32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1403648" y="1747837"/>
          <a:ext cx="5844877" cy="3985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по регионам</a:t>
            </a:r>
            <a:endParaRPr lang="ru-RU" sz="32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971600" y="1747837"/>
          <a:ext cx="6276925" cy="3985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/>
              <a:t>Методология</a:t>
            </a:r>
          </a:p>
          <a:p>
            <a:pPr marL="514350" indent="-514350">
              <a:buNone/>
            </a:pPr>
            <a:r>
              <a:rPr lang="ru-RU" sz="2400" dirty="0" smtClean="0"/>
              <a:t> 1.1 задача</a:t>
            </a:r>
          </a:p>
          <a:p>
            <a:pPr marL="514350" indent="-514350">
              <a:buNone/>
            </a:pPr>
            <a:r>
              <a:rPr lang="ru-RU" sz="2400" dirty="0" smtClean="0"/>
              <a:t> 1.2 исполнение</a:t>
            </a:r>
          </a:p>
          <a:p>
            <a:pPr marL="514350" indent="-514350">
              <a:buNone/>
            </a:pPr>
            <a:r>
              <a:rPr lang="ru-RU" sz="2400" dirty="0" smtClean="0"/>
              <a:t> 1.3 география </a:t>
            </a:r>
          </a:p>
          <a:p>
            <a:pPr>
              <a:buNone/>
            </a:pPr>
            <a:r>
              <a:rPr lang="ru-RU" sz="2400" dirty="0" smtClean="0"/>
              <a:t>2. Статистика по проделанным проверкам</a:t>
            </a:r>
          </a:p>
          <a:p>
            <a:pPr>
              <a:buNone/>
            </a:pPr>
            <a:r>
              <a:rPr lang="ru-RU" sz="2400" dirty="0" smtClean="0"/>
              <a:t> 2.1 отчет по регионам</a:t>
            </a:r>
          </a:p>
          <a:p>
            <a:pPr>
              <a:buNone/>
            </a:pPr>
            <a:r>
              <a:rPr lang="ru-RU" sz="2400" dirty="0" smtClean="0"/>
              <a:t> 2.2 отчет по городам</a:t>
            </a:r>
            <a:endParaRPr lang="ru-RU" sz="24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по регионам</a:t>
            </a:r>
            <a:endParaRPr lang="ru-RU" sz="32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1259632" y="1747837"/>
          <a:ext cx="5988893" cy="405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по регионам</a:t>
            </a:r>
            <a:endParaRPr lang="ru-RU" sz="32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1259632" y="1747837"/>
          <a:ext cx="5988893" cy="405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по регионам</a:t>
            </a:r>
            <a:endParaRPr lang="ru-RU" sz="32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1547664" y="1747837"/>
          <a:ext cx="5700861" cy="420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по городам</a:t>
            </a:r>
            <a:endParaRPr lang="ru-RU" sz="32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755576" y="1268760"/>
          <a:ext cx="784887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8498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468052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Задача: </a:t>
            </a:r>
            <a:r>
              <a:rPr lang="ru-RU" sz="2800" dirty="0" smtClean="0"/>
              <a:t>проверить наличие листовок и плакатов по региональным акциям в офисах Банка </a:t>
            </a:r>
            <a:r>
              <a:rPr lang="ru-RU" sz="2800" dirty="0" err="1" smtClean="0"/>
              <a:t>Хоум</a:t>
            </a:r>
            <a:r>
              <a:rPr lang="ru-RU" sz="2800" dirty="0" smtClean="0"/>
              <a:t> Кредит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3068960"/>
          <a:ext cx="4752528" cy="312525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69398"/>
                <a:gridCol w="2283130"/>
              </a:tblGrid>
              <a:tr h="2119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/>
                        <a:t>Область (край)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/>
                        <a:t>Название акции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800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Краснодарский край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/>
                        <a:t>Квартиру - Клиенту!</a:t>
                      </a:r>
                      <a:endParaRPr lang="ru-RU" sz="1000" b="0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6019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Красноярский край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/>
                        <a:t>Вернем половину процентов!</a:t>
                      </a:r>
                      <a:endParaRPr lang="ru-RU" sz="1000" b="0" i="0" u="none" strike="noStrike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6019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Новосибирская область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/>
                        <a:t>Кредитные карты без сюрпризов</a:t>
                      </a:r>
                      <a:endParaRPr lang="ru-RU" sz="1000" b="0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5402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Омская область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/>
                        <a:t>Снятие наличных с кредитной карты - бесплатно!</a:t>
                      </a:r>
                      <a:endParaRPr lang="ru-RU" sz="1000" b="0" i="0" u="none" strike="noStrike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800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Ростовская область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/>
                        <a:t>Подарки ждут</a:t>
                      </a:r>
                      <a:endParaRPr lang="ru-RU" sz="1000" b="0" i="0" u="none" strike="noStrike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813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Самарская область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/>
                        <a:t>Кредитные карты - снижаем ставки на 5%</a:t>
                      </a:r>
                      <a:endParaRPr lang="ru-RU" sz="1000" b="0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5402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Свердловская область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/>
                        <a:t>Все покупки приносят прибыль с картой cashback</a:t>
                      </a:r>
                      <a:endParaRPr lang="ru-RU" sz="1000" b="0" i="0" u="none" strike="noStrike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70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Челябинская область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/>
                        <a:t>Получи 250 000 без справок с работы</a:t>
                      </a:r>
                      <a:endParaRPr lang="ru-RU" sz="1000" b="0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6309320"/>
            <a:ext cx="3064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Таблица: Акции по областям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53536" cy="223224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Челябинская область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1638048"/>
          <a:ext cx="6095999" cy="3581903"/>
        </p:xfrm>
        <a:graphic>
          <a:graphicData uri="http://schemas.openxmlformats.org/drawingml/2006/table">
            <a:tbl>
              <a:tblPr/>
              <a:tblGrid>
                <a:gridCol w="3121772"/>
                <a:gridCol w="2974227"/>
              </a:tblGrid>
              <a:tr h="2624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Verdana"/>
                          <a:ea typeface="Calibri"/>
                          <a:cs typeface="Times New Roman"/>
                        </a:rPr>
                        <a:t>Листовки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4" marR="62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Verdana"/>
                          <a:ea typeface="Calibri"/>
                          <a:cs typeface="Times New Roman"/>
                        </a:rPr>
                        <a:t>Плакаты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4" marR="62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4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4" marR="62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4" marR="62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051720" y="1988839"/>
          <a:ext cx="2088232" cy="3248361"/>
        </p:xfrm>
        <a:graphic>
          <a:graphicData uri="http://schemas.openxmlformats.org/presentationml/2006/ole">
            <p:oleObj spid="_x0000_s4098" name="Точечный рисунок" r:id="rId4" imgW="2790476" imgH="5687219" progId="Paint.Picture">
              <p:embed/>
            </p:oleObj>
          </a:graphicData>
        </a:graphic>
      </p:graphicFrame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5076056" y="2060848"/>
          <a:ext cx="2243336" cy="3107323"/>
        </p:xfrm>
        <a:graphic>
          <a:graphicData uri="http://schemas.openxmlformats.org/presentationml/2006/ole">
            <p:oleObj spid="_x0000_s4097" name="Точечный рисунок" r:id="rId5" imgW="4048690" imgH="5609524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53536" cy="223224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Свердловская область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31640" y="1556792"/>
          <a:ext cx="6096000" cy="4464496"/>
        </p:xfrm>
        <a:graphic>
          <a:graphicData uri="http://schemas.openxmlformats.org/drawingml/2006/table">
            <a:tbl>
              <a:tblPr/>
              <a:tblGrid>
                <a:gridCol w="3127325"/>
                <a:gridCol w="2968675"/>
              </a:tblGrid>
              <a:tr h="2470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Verdana"/>
                          <a:ea typeface="Calibri"/>
                          <a:cs typeface="Times New Roman"/>
                        </a:rPr>
                        <a:t>Листовки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Verdana"/>
                          <a:ea typeface="Calibri"/>
                          <a:cs typeface="Times New Roman"/>
                        </a:rPr>
                        <a:t>Плакаты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4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1763688" y="1988840"/>
          <a:ext cx="2160240" cy="3819525"/>
        </p:xfrm>
        <a:graphic>
          <a:graphicData uri="http://schemas.openxmlformats.org/presentationml/2006/ole">
            <p:oleObj spid="_x0000_s34821" name="Точечный рисунок" r:id="rId4" imgW="2828571" imgH="5706272" progId="Paint.Picture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4644008" y="1988840"/>
          <a:ext cx="2600325" cy="3762375"/>
        </p:xfrm>
        <a:graphic>
          <a:graphicData uri="http://schemas.openxmlformats.org/presentationml/2006/ole">
            <p:oleObj spid="_x0000_s34820" name="Точечный рисунок" r:id="rId5" imgW="4048690" imgH="5877745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53536" cy="223224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Самарская область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  <p:pic>
        <p:nvPicPr>
          <p:cNvPr id="35844" name="Picture 4" descr="e:\profiles\kvikulova\Desktop\Корочкин\ХОУМ КРЕДИТ ФОТО\Сним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7097713" cy="446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53536" cy="223224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Ростовская область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  <p:pic>
        <p:nvPicPr>
          <p:cNvPr id="36866" name="Picture 2" descr="e:\profiles\kvikulova\Desktop\Корочкин\ХОУМ КРЕДИТ ФОТО\Сним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3" y="1295400"/>
            <a:ext cx="7011987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53536" cy="223224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Омская область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  <p:pic>
        <p:nvPicPr>
          <p:cNvPr id="37890" name="Picture 2" descr="e:\profiles\kvikulova\Desktop\Корочкин\ХОУМ КРЕДИТ ФОТО\Сним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7202487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53536" cy="223224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Новосибирская область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e:\profiles\kvikulova\Desktop\www.mydo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7850" cy="685800"/>
          </a:xfrm>
          <a:prstGeom prst="rect">
            <a:avLst/>
          </a:prstGeom>
          <a:noFill/>
        </p:spPr>
      </p:pic>
      <p:pic>
        <p:nvPicPr>
          <p:cNvPr id="38914" name="Picture 2" descr="e:\profiles\kvikulova\Desktop\Корочкин\ХОУМ КРЕДИТ ФОТО\Сним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688" y="1166813"/>
            <a:ext cx="7031037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218</Words>
  <Application>Microsoft Office PowerPoint</Application>
  <PresentationFormat>Экран (4:3)</PresentationFormat>
  <Paragraphs>74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Изображение Paintbrush</vt:lpstr>
      <vt:lpstr>Отчет POSm       2013</vt:lpstr>
      <vt:lpstr>План</vt:lpstr>
      <vt:lpstr>Задача: проверить наличие листовок и плакатов по региональным акциям в офисах Банка Хоум Кредит  </vt:lpstr>
      <vt:lpstr>Челябинская область  </vt:lpstr>
      <vt:lpstr>Свердловская область  </vt:lpstr>
      <vt:lpstr>Самарская область  </vt:lpstr>
      <vt:lpstr>Ростовская область  </vt:lpstr>
      <vt:lpstr>Омская область  </vt:lpstr>
      <vt:lpstr>Новосибирская область  </vt:lpstr>
      <vt:lpstr>Красноярский край  </vt:lpstr>
      <vt:lpstr>Краснодарский край  </vt:lpstr>
      <vt:lpstr> Исполнение: агенты mytask, в роли обычного потребителя, совершают визиты в отделения банка, фотографируют его фасад, листовки и плакат согласно акции региона.      Проверки:  В результате проекта, было проверено 173 отделения Банка Хоум Кредит.  </vt:lpstr>
      <vt:lpstr>География: регионы где проводились проверки, отмечены красным овалом </vt:lpstr>
      <vt:lpstr>Статистика по регионам</vt:lpstr>
      <vt:lpstr>Статистика по регионам</vt:lpstr>
      <vt:lpstr>Статистика по регионам</vt:lpstr>
      <vt:lpstr>Статистика по регионам</vt:lpstr>
      <vt:lpstr>Статистика по регионам</vt:lpstr>
      <vt:lpstr>Статистика по регионам</vt:lpstr>
      <vt:lpstr>Статистика по регионам</vt:lpstr>
      <vt:lpstr>Статистика по регионам</vt:lpstr>
      <vt:lpstr>Статистика по регионам</vt:lpstr>
      <vt:lpstr>Статистика по городам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POSm       2013</dc:title>
  <dc:creator>Карина Викулова</dc:creator>
  <cp:lastModifiedBy>kvikulova</cp:lastModifiedBy>
  <cp:revision>28</cp:revision>
  <dcterms:created xsi:type="dcterms:W3CDTF">2013-04-01T13:27:45Z</dcterms:created>
  <dcterms:modified xsi:type="dcterms:W3CDTF">2013-04-02T08:11:13Z</dcterms:modified>
</cp:coreProperties>
</file>